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5" r:id="rId3"/>
    <p:sldId id="272" r:id="rId4"/>
    <p:sldId id="266" r:id="rId5"/>
    <p:sldId id="267" r:id="rId6"/>
    <p:sldId id="269" r:id="rId7"/>
    <p:sldId id="268" r:id="rId8"/>
    <p:sldId id="270" r:id="rId9"/>
    <p:sldId id="271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FF3399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3929" autoAdjust="0"/>
  </p:normalViewPr>
  <p:slideViewPr>
    <p:cSldViewPr>
      <p:cViewPr varScale="1">
        <p:scale>
          <a:sx n="82" d="100"/>
          <a:sy n="82" d="100"/>
        </p:scale>
        <p:origin x="-18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3214686"/>
            <a:ext cx="5715007" cy="3643314"/>
          </a:xfrm>
        </p:spPr>
        <p:txBody>
          <a:bodyPr>
            <a:normAutofit fontScale="92500" lnSpcReduction="20000"/>
          </a:bodyPr>
          <a:lstStyle/>
          <a:p>
            <a:pPr algn="ctr"/>
            <a:endParaRPr lang="be-BY" b="1" i="1" dirty="0" smtClean="0">
              <a:solidFill>
                <a:srgbClr val="7030A0"/>
              </a:solidFill>
            </a:endParaRPr>
          </a:p>
          <a:p>
            <a:pPr algn="ctr"/>
            <a:r>
              <a:rPr lang="be-BY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ЛЕКЦЫЯ-ПРЭЗЕНТАЦЫЯ </a:t>
            </a:r>
          </a:p>
          <a:p>
            <a:pPr algn="ctr"/>
            <a:r>
              <a:rPr lang="be-BY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 беларускай мове</a:t>
            </a:r>
            <a:endParaRPr lang="be-BY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для слухачоў </a:t>
            </a:r>
            <a:endParaRPr lang="be-BY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падрыхтоўчага </a:t>
            </a:r>
            <a:r>
              <a:rPr lang="be-BY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аддзялення </a:t>
            </a:r>
            <a:endParaRPr lang="be-BY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be-BY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і </a:t>
            </a:r>
            <a:r>
              <a:rPr lang="be-BY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падрыхтоўчых курсаў</a:t>
            </a:r>
          </a:p>
          <a:p>
            <a:pPr algn="r">
              <a:spcBef>
                <a:spcPct val="0"/>
              </a:spcBef>
              <a:buClrTx/>
            </a:pPr>
            <a:endParaRPr lang="be-BY" altLang="ru-RU" b="1" dirty="0" smtClean="0">
              <a:solidFill>
                <a:srgbClr val="FF0000"/>
              </a:solidFill>
            </a:endParaRPr>
          </a:p>
          <a:p>
            <a:pPr algn="r">
              <a:spcBef>
                <a:spcPct val="0"/>
              </a:spcBef>
              <a:buClrTx/>
            </a:pPr>
            <a:r>
              <a:rPr lang="be-BY" altLang="ru-RU" sz="3200" b="1" dirty="0" smtClean="0">
                <a:solidFill>
                  <a:srgbClr val="FFFF00"/>
                </a:solidFill>
              </a:rPr>
              <a:t>Складальнік  </a:t>
            </a:r>
            <a:r>
              <a:rPr lang="be-BY" altLang="ru-RU" sz="32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be-BY" altLang="ru-RU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ru-RU" b="1" dirty="0">
                <a:solidFill>
                  <a:srgbClr val="FF0000"/>
                </a:solidFill>
              </a:rPr>
              <a:t>  </a:t>
            </a: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дацэнт кафедры давузаўскай падрыхтоўкі </a:t>
            </a:r>
          </a:p>
          <a:p>
            <a:pPr algn="r">
              <a:spcBef>
                <a:spcPct val="0"/>
              </a:spcBef>
              <a:buClrTx/>
            </a:pPr>
            <a:r>
              <a:rPr lang="be-BY" alt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і прафарыентацыі </a:t>
            </a:r>
            <a:r>
              <a:rPr lang="be-BY" altLang="ru-RU" sz="2800" b="1" dirty="0">
                <a:solidFill>
                  <a:srgbClr val="FFFF00"/>
                </a:solidFill>
              </a:rPr>
              <a:t>С.В. Чайкова</a:t>
            </a:r>
            <a:endParaRPr lang="ru-RU" altLang="ru-RU" sz="2800" b="1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0"/>
            <a:ext cx="5715008" cy="3143248"/>
          </a:xfrm>
        </p:spPr>
        <p:txBody>
          <a:bodyPr>
            <a:normAutofit/>
          </a:bodyPr>
          <a:lstStyle/>
          <a:p>
            <a:pPr algn="ctr"/>
            <a:r>
              <a:rPr lang="be-BY" b="1" dirty="0" smtClean="0">
                <a:solidFill>
                  <a:srgbClr val="FFFF00"/>
                </a:solidFill>
              </a:rPr>
              <a:t>Складаныя сказы </a:t>
            </a:r>
            <a:br>
              <a:rPr lang="be-BY" b="1" dirty="0" smtClean="0">
                <a:solidFill>
                  <a:srgbClr val="FFFF00"/>
                </a:solidFill>
              </a:rPr>
            </a:br>
            <a:r>
              <a:rPr lang="be-BY" b="1" dirty="0" smtClean="0">
                <a:solidFill>
                  <a:srgbClr val="FFFF00"/>
                </a:solidFill>
              </a:rPr>
              <a:t>з рознымі відамі сувязі </a:t>
            </a:r>
            <a:br>
              <a:rPr lang="be-BY" b="1" dirty="0" smtClean="0">
                <a:solidFill>
                  <a:srgbClr val="FFFF00"/>
                </a:solidFill>
              </a:rPr>
            </a:br>
            <a:r>
              <a:rPr lang="be-BY" b="1" dirty="0" smtClean="0">
                <a:solidFill>
                  <a:srgbClr val="FFFF00"/>
                </a:solidFill>
              </a:rPr>
              <a:t>і знакі прыпынку ў іх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49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467544" y="404664"/>
            <a:ext cx="8424936" cy="266429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46248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rtl="0">
              <a:buNone/>
            </a:pP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Дзякуй</a:t>
            </a:r>
            <a:r>
              <a:rPr lang="ru-RU" sz="7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 </a:t>
            </a:r>
          </a:p>
          <a:p>
            <a:pPr algn="ctr" rtl="0">
              <a:buNone/>
            </a:pPr>
            <a:r>
              <a:rPr lang="ru-RU" sz="72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за </a:t>
            </a:r>
            <a:r>
              <a:rPr lang="ru-RU" sz="72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effectLst/>
                <a:latin typeface="Arial Black"/>
              </a:rPr>
              <a:t>ўвагу</a:t>
            </a:r>
            <a:endParaRPr lang="ru-RU" sz="72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effectLst/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6392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2529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pPr algn="ctr"/>
            <a:r>
              <a:rPr lang="be-BY" b="1" dirty="0" smtClean="0">
                <a:solidFill>
                  <a:srgbClr val="FFFF00"/>
                </a:solidFill>
              </a:rPr>
              <a:t>План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20209" y="1915772"/>
            <a:ext cx="4428323" cy="331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0" y="1357298"/>
            <a:ext cx="5786446" cy="487891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Агульнае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паняцце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складаных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сказаў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з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рознымі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відамі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сувязі</a:t>
            </a:r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</a:p>
          <a:p>
            <a:endParaRPr lang="ru-RU" sz="28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2. Знакі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прыпынку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ў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складаных сказах з рознымі відамі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сувязі:</a:t>
            </a:r>
          </a:p>
          <a:p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) коска;</a:t>
            </a:r>
          </a:p>
          <a:p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б)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кропка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коскай;</a:t>
            </a:r>
            <a:endParaRPr lang="ru-RU" sz="2800" dirty="0" smtClean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двукроп’е; </a:t>
            </a:r>
          </a:p>
          <a:p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lang="be-BY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працяжнік.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Times New Roman"/>
                <a:cs typeface="Times New Roman"/>
              </a:rPr>
            </a:br>
            <a:endParaRPr lang="ru-RU" sz="28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sz="28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23040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Агульнае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паняцце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складаных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сказаў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</a:b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з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рознымі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відамі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сувязі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85859"/>
          <a:ext cx="9144000" cy="5572141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311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сучаснай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беларускай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мове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існуюць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складаныя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сказы, у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якіх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часткі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тры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больш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звязаны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злучальнай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падпарадкавальнай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злучальнай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бяззлучнікавай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падпарадкавальнай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бяззлучнікавай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сувяззю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Гэта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—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</a:rPr>
                        <a:t>складаныя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 сказы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</a:rPr>
                        <a:t>з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</a:rPr>
                        <a:t>рознымі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</a:rPr>
                        <a:t>відамі</a:t>
                      </a:r>
                      <a:r>
                        <a:rPr lang="ru-RU" sz="20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i="1" dirty="0" err="1" smtClean="0">
                          <a:latin typeface="Times New Roman"/>
                          <a:ea typeface="Times New Roman"/>
                        </a:rPr>
                        <a:t>сувязі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7251" marR="7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949957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1.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Сцежка вяла ад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прыстані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ўгору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я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неўзабаве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перайшоў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по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дашчаным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мастку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глыбокую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аўражыну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, на дне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якой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цёк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ледзь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прыкметны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ручай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Ноч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прыйшла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да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зямлі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на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спатканне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захад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скончыў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агнём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палаць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дубы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малочным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тумане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веліканамі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ціха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стаяць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Цемра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адступіла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ад дуба,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стаяў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непадалёк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, ясна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акрэсліўся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закаваны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</a:rPr>
                        <a:t>тоўстую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</a:rPr>
                        <a:t> кару камель. 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першым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сказе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часткі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звязаны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злучальнай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падпарадкавальнай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сувяззю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, у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другім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бяззлучнікавай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злучальнай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у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трэцім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—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падпарадкавальнай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бяззлучнікавай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7251" marR="7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11092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Схемы </a:t>
                      </a:r>
                      <a:r>
                        <a:rPr lang="ru-RU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сказаў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[   ], і [   ], (…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якой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…).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[   ], [   ], і [    ].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</a:pP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[   ], (</a:t>
                      </a:r>
                      <a:r>
                        <a:rPr lang="be-BY" sz="2000" i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r>
                        <a:rPr lang="be-BY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…), [   ].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7251" marR="7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14298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Агульнае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паняцце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складаных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сказаў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з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рознымі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відамі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сувяз</a:t>
            </a:r>
            <a:r>
              <a:rPr lang="be-BY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і </a:t>
            </a:r>
            <a:r>
              <a:rPr lang="be-BY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0" y="1142984"/>
          <a:ext cx="9144000" cy="585216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12796">
                <a:tc>
                  <a:txBody>
                    <a:bodyPr/>
                    <a:lstStyle/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Часткі складанага сказа гэтага тыпу могуць быць звязаны ўсімі відамі сувязі – злучальнай, падпарадкавальнай і бяззлучнікавай: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У маім пакоі зноў стала відна, але святло ўпала ўжо на сцяну, да якой быў прыстаўлены ложак: на асветленую частку столі леглі карункавыя цені ад грушавага голля. </a:t>
                      </a:r>
                      <a:endParaRPr lang="be-BY" sz="2400" i="1" dirty="0" smtClean="0">
                        <a:latin typeface="Times New Roman"/>
                        <a:ea typeface="Times New Roman"/>
                      </a:endParaRPr>
                    </a:p>
                    <a:p>
                      <a:pPr indent="449580" algn="ctr">
                        <a:spcAft>
                          <a:spcPts val="0"/>
                        </a:spcAft>
                      </a:pPr>
                      <a:r>
                        <a:rPr lang="be-BY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Схема </a:t>
                      </a: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сказа: [   ],  </a:t>
                      </a:r>
                      <a:r>
                        <a:rPr lang="be-BY" sz="2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[   ], (</a:t>
                      </a:r>
                      <a:r>
                        <a:rPr lang="be-BY" sz="24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да якой</a:t>
                      </a:r>
                      <a:r>
                        <a:rPr lang="be-BY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…): [   ].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7251" marR="7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03033">
                <a:tc>
                  <a:txBody>
                    <a:bodyPr/>
                    <a:lstStyle/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Паміж часткамі складаных сказаў з рознымі відамі сувязі сэнсавыя адносіны такія ж, як і ў іншых складаных сказах; яны абумоўлены відамі сувязі. Для гэтых складаных сказаў характэрна наяўнасць асобных частак, якія па сваёй будове адпавядаюць простым або складаным сказам – складаназлучальным, складаназалежным і бяззлучнікавым. Паміж сабой такія структурныя часткі звязваюцца злучальнай і бяззлучнікавай сувяззю: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Бацька яшчэ хвіліну-другую спадзяваецца, што сын перадумае, але той глядзіць толькі на спакойную раку, у якой вада чамусьці здаецца зялёнай.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indent="449580" algn="ctr">
                        <a:spcAft>
                          <a:spcPts val="0"/>
                        </a:spcAft>
                      </a:pPr>
                      <a:r>
                        <a:rPr lang="be-BY" sz="2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Схема сказа: [   ], (што…), </a:t>
                      </a:r>
                      <a:r>
                        <a:rPr lang="be-BY" sz="2400" b="1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але</a:t>
                      </a:r>
                      <a:r>
                        <a:rPr lang="be-BY" sz="2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[   ], (</a:t>
                      </a:r>
                      <a:r>
                        <a:rPr lang="be-BY" sz="2400" b="1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 якой</a:t>
                      </a:r>
                      <a:r>
                        <a:rPr lang="be-BY" sz="2400" b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…).</a:t>
                      </a:r>
                      <a:endParaRPr lang="ru-RU" sz="24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7251" marR="7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Агульнае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паняцце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складаных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сказаў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</a:b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з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рознымі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відамі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сувязі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be-BY" dirty="0" smtClean="0">
                <a:solidFill>
                  <a:srgbClr val="FFFF00"/>
                </a:solidFill>
                <a:latin typeface="Times New Roman"/>
                <a:ea typeface="Times New Roman"/>
              </a:rPr>
              <a:t>(працяг)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9144000" cy="45243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be-BY" sz="3200" dirty="0" smtClean="0">
                <a:latin typeface="Times New Roman"/>
                <a:ea typeface="Times New Roman"/>
              </a:rPr>
              <a:t>Разнавіднасцю складаных сказаў з рознымі відамі сувязі лічацца таксама сказы, у якіх да дзвюх або больш галоўных частак, звязаных злучальнай або бяззлучнікавай сувяззю, адносяцца адна або некалькі агульных даданых частак: </a:t>
            </a:r>
          </a:p>
          <a:p>
            <a:pPr indent="449580" algn="just">
              <a:spcAft>
                <a:spcPts val="0"/>
              </a:spcAft>
            </a:pPr>
            <a:r>
              <a:rPr lang="be-BY" sz="3200" i="1" dirty="0" smtClean="0">
                <a:latin typeface="Times New Roman"/>
                <a:ea typeface="Times New Roman"/>
              </a:rPr>
              <a:t>Калі Аня падышла да Арыны і ўзяла за плечы, вусны сястры задрыжалі, а ў кутках вачэй набеглі дзве светлыя празрыстыя кроплі. </a:t>
            </a:r>
            <a:endParaRPr lang="ru-RU" sz="3200" dirty="0" smtClean="0">
              <a:latin typeface="Times New Roman"/>
              <a:ea typeface="Times New Roman"/>
            </a:endParaRPr>
          </a:p>
          <a:p>
            <a:pPr indent="449580" algn="ctr">
              <a:spcAft>
                <a:spcPts val="0"/>
              </a:spcAft>
            </a:pPr>
            <a: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Схема сказа: (</a:t>
            </a:r>
            <a:r>
              <a:rPr lang="be-BY" sz="3200" i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Калі</a:t>
            </a:r>
            <a: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…), [   ], </a:t>
            </a:r>
            <a:r>
              <a:rPr lang="en-US" sz="3200" i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a</a:t>
            </a:r>
            <a:r>
              <a:rPr lang="be-BY" sz="32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 [   ]</a:t>
            </a:r>
            <a:r>
              <a:rPr lang="be-BY" sz="3200" dirty="0" smtClean="0">
                <a:solidFill>
                  <a:schemeClr val="bg1"/>
                </a:solidFill>
                <a:latin typeface="Times New Roman"/>
                <a:ea typeface="Times New Roman"/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Знакі прыпынку </a:t>
            </a:r>
            <a:b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ў складаных сказах з рознымі відамі </a:t>
            </a:r>
            <a: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сувя</a:t>
            </a:r>
            <a: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</a:t>
            </a:r>
            <a:r>
              <a:rPr lang="be-BY" sz="32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і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dirty="0" smtClean="0">
                <a:latin typeface="Times New Roman"/>
                <a:ea typeface="Times New Roman"/>
                <a:cs typeface="Times New Roman"/>
              </a:rPr>
            </a:b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88580"/>
          <a:ext cx="9144000" cy="4780058"/>
        </p:xfrm>
        <a:graphic>
          <a:graphicData uri="http://schemas.openxmlformats.org/drawingml/2006/table">
            <a:tbl>
              <a:tblPr/>
              <a:tblGrid>
                <a:gridCol w="3786182"/>
                <a:gridCol w="3164051"/>
                <a:gridCol w="2193767"/>
              </a:tblGrid>
              <a:tr h="730269">
                <a:tc gridSpan="3"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Пастаноўка знакаў прыпынку ў складаных сказах з рознымі відамі сувязі вызначаецца тыпам сувязі і сэнсавымі адносінамі паміж часткамі.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052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4000" b="1" i="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коска</a:t>
                      </a:r>
                      <a:endParaRPr lang="ru-RU" sz="4000" i="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 сказа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801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з’яўляецца асноўным знакам прыпынку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ставіцца,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калі часткі звязаны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як злучнікавай злучальнай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і падпарадкавальнай, так і бяззлучнікавай сувяззю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Дні прабягаюць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і гады сплываюць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хвіліны шчасця часам прамігцяць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а боль жыве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і сэрцам адчуваю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 што жыць заўсёды будзе, да канца.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[   ]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і [   ]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[   ]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[   ]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і [   ]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  <a:cs typeface="Times New Roman"/>
                        </a:rPr>
                        <a:t>…).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0104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 Коска не ставіцца паміж галоўнымі часткамі, звязанымі злучнікам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, да якіх адносіцца адна або некалькі агульных даданых частак: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Калі наступае глыбокая восень, над зямлёй нізка сцелецца туман або імжыць дробны дождж.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сказа: (</a:t>
                      </a:r>
                      <a:r>
                        <a:rPr lang="be-BY" sz="2000" b="1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…), [   ] </a:t>
                      </a:r>
                      <a:r>
                        <a:rPr lang="en-US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be-BY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 [   ].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be-BY" b="1" i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be-BY" b="1" i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be-BY" b="1" i="1" dirty="0" smtClean="0"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б) кропка </a:t>
            </a: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з коскай</a:t>
            </a:r>
            <a:r>
              <a:rPr lang="ru-RU" sz="4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85860"/>
          <a:ext cx="9144000" cy="4876800"/>
        </p:xfrm>
        <a:graphic>
          <a:graphicData uri="http://schemas.openxmlformats.org/drawingml/2006/table">
            <a:tbl>
              <a:tblPr/>
              <a:tblGrid>
                <a:gridCol w="2285984"/>
                <a:gridCol w="3714776"/>
                <a:gridCol w="3143240"/>
              </a:tblGrid>
              <a:tr h="333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 сказа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3845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ставіцца, </a:t>
                      </a:r>
                      <a:endParaRPr lang="be-BY" sz="3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часткі складанага сказа развітыя,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маюць </a:t>
                      </a:r>
                      <a:endParaRPr lang="be-BY" sz="3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свае 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знакі прыпынку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Над морам цяпер былі ноч, цемра, і яно не здавалася такім неабсяжным, як удзень</a:t>
                      </a:r>
                      <a:r>
                        <a:rPr lang="be-BY" sz="3200" b="1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 небакрай, што шарэў над чорнаю паверхняю вады, быў дзіўна блізка.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[   ], і […, пз,… ]</a:t>
                      </a:r>
                      <a:r>
                        <a:rPr lang="be-BY" sz="3200" b="1" dirty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[   , (</a:t>
                      </a: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…),   ].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be-BY" sz="4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в) д</a:t>
            </a:r>
            <a:r>
              <a:rPr lang="be-BY" sz="40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вукроп’е</a:t>
            </a:r>
            <a:r>
              <a:rPr lang="ru-RU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285860"/>
          <a:ext cx="9072594" cy="5572140"/>
        </p:xfrm>
        <a:graphic>
          <a:graphicData uri="http://schemas.openxmlformats.org/drawingml/2006/table">
            <a:tbl>
              <a:tblPr/>
              <a:tblGrid>
                <a:gridCol w="3688532"/>
                <a:gridCol w="3272432"/>
                <a:gridCol w="2111630"/>
              </a:tblGrid>
              <a:tr h="10131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 сказа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</a:t>
                      </a:r>
                      <a:endParaRPr lang="ru-RU" sz="3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559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ставіцца,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калі часткі звязаны бяззлучнікавай сувяззю,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наступная частка абазначае прычыну, паясняе, раскрывае, дапаўняе змест папярэдняй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Раптам Грыневіч трывожна ўскінуў голаў</a:t>
                      </a:r>
                      <a:r>
                        <a:rPr lang="be-BY" sz="3200" b="1" dirty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 стала чуваць, як нехта бег па дарозе знізу.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[   ]</a:t>
                      </a:r>
                      <a:r>
                        <a:rPr lang="be-BY" sz="3200" b="1" dirty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 […], (</a:t>
                      </a:r>
                      <a:r>
                        <a:rPr lang="be-BY" sz="3200" i="1" dirty="0"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…).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1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54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г) працяжнік</a:t>
            </a:r>
            <a:endParaRPr lang="ru-RU" sz="54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285861"/>
          <a:ext cx="9143999" cy="4770020"/>
        </p:xfrm>
        <a:graphic>
          <a:graphicData uri="http://schemas.openxmlformats.org/drawingml/2006/table">
            <a:tbl>
              <a:tblPr/>
              <a:tblGrid>
                <a:gridCol w="3483408"/>
                <a:gridCol w="3301342"/>
                <a:gridCol w="2359249"/>
              </a:tblGrid>
              <a:tr h="432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Прыклад сказа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3374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ставіцца,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калі паміж часткамі, звязанымі бяззлучнікавай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або злучальнай сувяззю, 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выніковыя адносіны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На зямлю блакіт праліўся 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  <a:cs typeface="Times New Roman"/>
                        </a:rPr>
                        <a:t> лужын шмат блішчыць усюды, а ў вадзе сонца промні зыркія варушыць, ніткі залацістыя прадзе.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[   ] </a:t>
                      </a:r>
                      <a:r>
                        <a:rPr lang="be-BY" sz="2800" b="1" dirty="0"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 […], </a:t>
                      </a:r>
                      <a:r>
                        <a:rPr lang="en-US" sz="28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be-BY" sz="2800" dirty="0">
                          <a:latin typeface="Times New Roman"/>
                          <a:ea typeface="Times New Roman"/>
                          <a:cs typeface="Times New Roman"/>
                        </a:rPr>
                        <a:t> [   ].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947" marR="64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292</TotalTime>
  <Words>776</Words>
  <Application>Microsoft Office PowerPoint</Application>
  <PresentationFormat>Экран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Soho</vt:lpstr>
      <vt:lpstr>Складаныя сказы  з рознымі відамі сувязі  і знакі прыпынку ў іх</vt:lpstr>
      <vt:lpstr>План </vt:lpstr>
      <vt:lpstr>Агульнае паняцце складаных сказаў  з рознымі відамі сувязі</vt:lpstr>
      <vt:lpstr>Агульнае паняцце складаных сказаў з рознымі відамі сувязі (працяг)</vt:lpstr>
      <vt:lpstr>Агульнае паняцце складаных сказаў  з рознымі відамі сувязі (працяг)</vt:lpstr>
      <vt:lpstr>Знакі прыпынку  ў складаных сказах з рознымі відамі сувязі </vt:lpstr>
      <vt:lpstr>  б) кропка з коскай </vt:lpstr>
      <vt:lpstr>       в) двукроп’е </vt:lpstr>
      <vt:lpstr>г) працяжнік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Правапіс прыстаўных галосных і зычных</dc:title>
  <dc:creator>Светлана</dc:creator>
  <cp:lastModifiedBy>Chajkova</cp:lastModifiedBy>
  <cp:revision>34</cp:revision>
  <dcterms:created xsi:type="dcterms:W3CDTF">2015-05-02T10:32:07Z</dcterms:created>
  <dcterms:modified xsi:type="dcterms:W3CDTF">2018-06-07T22:10:04Z</dcterms:modified>
</cp:coreProperties>
</file>